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3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9" r:id="rId13"/>
    <p:sldId id="266" r:id="rId14"/>
    <p:sldId id="268" r:id="rId15"/>
    <p:sldId id="270" r:id="rId16"/>
    <p:sldId id="284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88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725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02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单击此处编辑母版文本样式</a:t>
            </a:r>
          </a:p>
          <a:p>
            <a:pPr lvl="1"/>
            <a:r>
              <a:rPr kumimoji="1" lang="zh-TW" altLang="en-US" smtClean="0"/>
              <a:t>二级</a:t>
            </a:r>
          </a:p>
          <a:p>
            <a:pPr lvl="2"/>
            <a:r>
              <a:rPr kumimoji="1" lang="zh-TW" altLang="en-US" smtClean="0"/>
              <a:t>三级</a:t>
            </a:r>
          </a:p>
          <a:p>
            <a:pPr lvl="3"/>
            <a:r>
              <a:rPr kumimoji="1" lang="zh-TW" altLang="en-US" smtClean="0"/>
              <a:t>四级</a:t>
            </a:r>
          </a:p>
          <a:p>
            <a:pPr lvl="4"/>
            <a:r>
              <a:rPr kumimoji="1" lang="zh-TW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736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25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850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86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8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054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160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06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单击此处编辑母版文本样式</a:t>
            </a:r>
          </a:p>
          <a:p>
            <a:pPr lvl="1"/>
            <a:r>
              <a:rPr kumimoji="1" lang="zh-TW" altLang="en-US" smtClean="0"/>
              <a:t>二级</a:t>
            </a:r>
          </a:p>
          <a:p>
            <a:pPr lvl="2"/>
            <a:r>
              <a:rPr kumimoji="1" lang="zh-TW" altLang="en-US" smtClean="0"/>
              <a:t>三级</a:t>
            </a:r>
          </a:p>
          <a:p>
            <a:pPr lvl="3"/>
            <a:r>
              <a:rPr kumimoji="1" lang="zh-TW" altLang="en-US" smtClean="0"/>
              <a:t>四级</a:t>
            </a:r>
          </a:p>
          <a:p>
            <a:pPr lvl="4"/>
            <a:r>
              <a:rPr kumimoji="1" lang="zh-TW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EEBD-E0E6-E247-A5DD-C6AEEC571C29}" type="datetimeFigureOut">
              <a:rPr kumimoji="1" lang="zh-CN" altLang="en-US" smtClean="0"/>
              <a:t>14-3-23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97D2-80A4-D144-966B-400DFE1BF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730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g"/><Relationship Id="rId20" Type="http://schemas.openxmlformats.org/officeDocument/2006/relationships/image" Target="../media/image19.png"/><Relationship Id="rId21" Type="http://schemas.openxmlformats.org/officeDocument/2006/relationships/image" Target="../media/image20.gif"/><Relationship Id="rId22" Type="http://schemas.openxmlformats.org/officeDocument/2006/relationships/image" Target="../media/image21.png"/><Relationship Id="rId23" Type="http://schemas.openxmlformats.org/officeDocument/2006/relationships/image" Target="../media/image22.gif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47836_10150836971390958_177232473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69" y="1619615"/>
            <a:ext cx="434561" cy="434561"/>
          </a:xfrm>
          <a:prstGeom prst="rect">
            <a:avLst/>
          </a:prstGeom>
        </p:spPr>
      </p:pic>
      <p:pic>
        <p:nvPicPr>
          <p:cNvPr id="10" name="图片 9" descr="ucsb_01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68" y="3238123"/>
            <a:ext cx="3467032" cy="2061936"/>
          </a:xfrm>
          <a:prstGeom prst="rect">
            <a:avLst/>
          </a:prstGeom>
        </p:spPr>
      </p:pic>
      <p:pic>
        <p:nvPicPr>
          <p:cNvPr id="11" name="图片 10" descr="sa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67" y="5300059"/>
            <a:ext cx="2141307" cy="1557941"/>
          </a:xfrm>
          <a:prstGeom prst="rect">
            <a:avLst/>
          </a:prstGeom>
        </p:spPr>
      </p:pic>
      <p:pic>
        <p:nvPicPr>
          <p:cNvPr id="12" name="图片 11" descr="ucsb_main_g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69" y="1968371"/>
            <a:ext cx="3467032" cy="1350364"/>
          </a:xfrm>
          <a:prstGeom prst="rect">
            <a:avLst/>
          </a:prstGeom>
        </p:spPr>
      </p:pic>
      <p:pic>
        <p:nvPicPr>
          <p:cNvPr id="16" name="图片 15" descr="Geisel-Libraby_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21" y="5291776"/>
            <a:ext cx="2295646" cy="1566223"/>
          </a:xfrm>
          <a:prstGeom prst="rect">
            <a:avLst/>
          </a:prstGeom>
        </p:spPr>
      </p:pic>
      <p:pic>
        <p:nvPicPr>
          <p:cNvPr id="18" name="图片 17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75" y="5864985"/>
            <a:ext cx="1325724" cy="993014"/>
          </a:xfrm>
          <a:prstGeom prst="rect">
            <a:avLst/>
          </a:prstGeom>
        </p:spPr>
      </p:pic>
      <p:pic>
        <p:nvPicPr>
          <p:cNvPr id="21" name="图片 20" descr="533708_507755495941303_122406386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75" y="5243164"/>
            <a:ext cx="1325724" cy="621822"/>
          </a:xfrm>
          <a:prstGeom prst="rect">
            <a:avLst/>
          </a:prstGeom>
        </p:spPr>
      </p:pic>
      <p:pic>
        <p:nvPicPr>
          <p:cNvPr id="22" name="图片 21" descr="60710_518428851540634_542358295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67" y="-290651"/>
            <a:ext cx="3024632" cy="2259022"/>
          </a:xfrm>
          <a:prstGeom prst="rect">
            <a:avLst/>
          </a:prstGeom>
        </p:spPr>
      </p:pic>
      <p:pic>
        <p:nvPicPr>
          <p:cNvPr id="23" name="图片 22" descr="68064_473416396041880_439399753_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99"/>
            <a:ext cx="1751856" cy="1034661"/>
          </a:xfrm>
          <a:prstGeom prst="rect">
            <a:avLst/>
          </a:prstGeom>
        </p:spPr>
      </p:pic>
      <p:pic>
        <p:nvPicPr>
          <p:cNvPr id="24" name="图片 23" descr="561940_467150160001837_90946617_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20" y="3501599"/>
            <a:ext cx="1707359" cy="1138239"/>
          </a:xfrm>
          <a:prstGeom prst="rect">
            <a:avLst/>
          </a:prstGeom>
        </p:spPr>
      </p:pic>
      <p:pic>
        <p:nvPicPr>
          <p:cNvPr id="25" name="图片 24" descr="1187009_10151675837510958_1593589219_n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7" y="4536260"/>
            <a:ext cx="2321739" cy="2321739"/>
          </a:xfrm>
          <a:prstGeom prst="rect">
            <a:avLst/>
          </a:prstGeom>
        </p:spPr>
      </p:pic>
      <p:pic>
        <p:nvPicPr>
          <p:cNvPr id="26" name="图片 25" descr="296152_10151524930145958_888064584_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260"/>
            <a:ext cx="1336034" cy="2321739"/>
          </a:xfrm>
          <a:prstGeom prst="rect">
            <a:avLst/>
          </a:prstGeom>
        </p:spPr>
      </p:pic>
      <p:pic>
        <p:nvPicPr>
          <p:cNvPr id="27" name="图片 26" descr="1011063_10151676037429661_1837137702_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22" y="3068262"/>
            <a:ext cx="2360142" cy="2231797"/>
          </a:xfrm>
          <a:prstGeom prst="rect">
            <a:avLst/>
          </a:prstGeom>
        </p:spPr>
      </p:pic>
      <p:pic>
        <p:nvPicPr>
          <p:cNvPr id="28" name="图片 27" descr="539604_10151326240575958_337368064_n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66" y="1716599"/>
            <a:ext cx="2167301" cy="1347356"/>
          </a:xfrm>
          <a:prstGeom prst="rect">
            <a:avLst/>
          </a:prstGeom>
        </p:spPr>
      </p:pic>
      <p:pic>
        <p:nvPicPr>
          <p:cNvPr id="29" name="图片 28" descr="1010683_10151703447164661_797569386_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0" y="-26006"/>
            <a:ext cx="1761157" cy="1761157"/>
          </a:xfrm>
          <a:prstGeom prst="rect">
            <a:avLst/>
          </a:prstGeom>
        </p:spPr>
      </p:pic>
      <p:pic>
        <p:nvPicPr>
          <p:cNvPr id="30" name="图片 29" descr="1234273_10151812334434661_385910055_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1" y="1942178"/>
            <a:ext cx="1710435" cy="1699238"/>
          </a:xfrm>
          <a:prstGeom prst="rect">
            <a:avLst/>
          </a:prstGeom>
        </p:spPr>
      </p:pic>
      <p:pic>
        <p:nvPicPr>
          <p:cNvPr id="31" name="图片 30" descr="1150386_10151802691204661_1765575222_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8" y="-26006"/>
            <a:ext cx="2415834" cy="2419435"/>
          </a:xfrm>
          <a:prstGeom prst="rect">
            <a:avLst/>
          </a:prstGeom>
        </p:spPr>
      </p:pic>
      <p:pic>
        <p:nvPicPr>
          <p:cNvPr id="33" name="图片 32" descr="530523_10151847071359661_1236781458_n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960929" cy="1960929"/>
          </a:xfrm>
          <a:prstGeom prst="rect">
            <a:avLst/>
          </a:prstGeom>
        </p:spPr>
      </p:pic>
      <p:pic>
        <p:nvPicPr>
          <p:cNvPr id="34" name="图片 33" descr="1185281_10151827325244661_1816585058_n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16" y="1689538"/>
            <a:ext cx="2052813" cy="1812061"/>
          </a:xfrm>
          <a:prstGeom prst="rect">
            <a:avLst/>
          </a:prstGeom>
        </p:spPr>
      </p:pic>
      <p:pic>
        <p:nvPicPr>
          <p:cNvPr id="35" name="图片 34" descr="Irvine_logo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9" y="3425868"/>
            <a:ext cx="1614314" cy="1817296"/>
          </a:xfrm>
          <a:prstGeom prst="rect">
            <a:avLst/>
          </a:prstGeom>
        </p:spPr>
      </p:pic>
      <p:pic>
        <p:nvPicPr>
          <p:cNvPr id="36" name="图片 35" descr="500px-University_of_California_Berkeley_athletic_logo.svg_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54" y="1980176"/>
            <a:ext cx="2579842" cy="2053554"/>
          </a:xfrm>
          <a:prstGeom prst="rect">
            <a:avLst/>
          </a:prstGeom>
        </p:spPr>
      </p:pic>
      <p:pic>
        <p:nvPicPr>
          <p:cNvPr id="38" name="图片 37" descr="UCSD_Logo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86" y="4343156"/>
            <a:ext cx="2219955" cy="1800015"/>
          </a:xfrm>
          <a:prstGeom prst="rect">
            <a:avLst/>
          </a:prstGeom>
        </p:spPr>
      </p:pic>
      <p:pic>
        <p:nvPicPr>
          <p:cNvPr id="39" name="图片 38" descr="expanded_logo_blue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67" y="1990315"/>
            <a:ext cx="3461680" cy="885613"/>
          </a:xfrm>
          <a:prstGeom prst="rect">
            <a:avLst/>
          </a:prstGeom>
        </p:spPr>
      </p:pic>
      <p:pic>
        <p:nvPicPr>
          <p:cNvPr id="41" name="图片 40" descr="ucsbwave-blue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4" y="5685893"/>
            <a:ext cx="2383040" cy="1265490"/>
          </a:xfrm>
          <a:prstGeom prst="rect">
            <a:avLst/>
          </a:prstGeom>
        </p:spPr>
      </p:pic>
      <p:pic>
        <p:nvPicPr>
          <p:cNvPr id="42" name="图片 41" descr="1317150568_3_1_1_1_news-imag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2" y="1406094"/>
            <a:ext cx="3266095" cy="6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7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zh-CN" altLang="en-US" dirty="0" smtClean="0"/>
              <a:t>加州大学河滨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64060"/>
            <a:ext cx="8229600" cy="4525963"/>
          </a:xfrm>
        </p:spPr>
        <p:txBody>
          <a:bodyPr/>
          <a:lstStyle/>
          <a:p>
            <a:r>
              <a:rPr lang="zh-CN" altLang="en-US" dirty="0"/>
              <a:t>加州大学河滨分校是美国加利福尼亚州的一所公立研究型大学，同时也是加州大学系统的十大分校之一，主校区位于河滨市，占地约</a:t>
            </a:r>
            <a:r>
              <a:rPr lang="en-US" altLang="zh-CN" dirty="0"/>
              <a:t>1,200</a:t>
            </a:r>
            <a:r>
              <a:rPr lang="zh-CN" altLang="en-US" dirty="0"/>
              <a:t>英亩。另有位于棕榈沙漠的分校区，占地</a:t>
            </a:r>
            <a:r>
              <a:rPr lang="en-US" altLang="zh-CN" dirty="0"/>
              <a:t>20</a:t>
            </a:r>
            <a:r>
              <a:rPr lang="zh-CN" altLang="en-US" dirty="0"/>
              <a:t>英亩。</a:t>
            </a:r>
            <a:endParaRPr kumimoji="1" lang="zh-CN" altLang="en-US" dirty="0"/>
          </a:p>
        </p:txBody>
      </p:sp>
      <p:pic>
        <p:nvPicPr>
          <p:cNvPr id="4" name="图片 3" descr="1317150568_3_1_1_1_news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4" y="1593476"/>
            <a:ext cx="5374537" cy="10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 smtClean="0"/>
              <a:t>那么我到底要怎么去让这些名校录取我呢？</a:t>
            </a:r>
            <a:endParaRPr kumimoji="1" lang="zh-CN" altLang="en-US" dirty="0"/>
          </a:p>
        </p:txBody>
      </p:sp>
      <p:pic>
        <p:nvPicPr>
          <p:cNvPr id="5" name="图片 4" descr="66089884-A5E0-4D24-9866-D9185F5B6B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5" y="2232522"/>
            <a:ext cx="3429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7200" dirty="0" smtClean="0"/>
              <a:t>Answer!</a:t>
            </a:r>
            <a:endParaRPr kumimoji="1" lang="zh-CN" altLang="en-US" sz="7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 algn="ctr">
              <a:buNone/>
            </a:pPr>
            <a:r>
              <a:rPr kumimoji="1" lang="en-US" altLang="zh-CN" sz="4400" dirty="0" smtClean="0"/>
              <a:t>GPA+SAT+</a:t>
            </a:r>
            <a:r>
              <a:rPr kumimoji="1" lang="zh-CN" altLang="en-US" sz="4400" dirty="0" smtClean="0"/>
              <a:t>托福</a:t>
            </a:r>
            <a:endParaRPr kumimoji="1" lang="zh-CN" altLang="en-US" sz="4400" dirty="0"/>
          </a:p>
        </p:txBody>
      </p:sp>
      <p:pic>
        <p:nvPicPr>
          <p:cNvPr id="5" name="图片 4" descr="51BF6898-8DFD-43D0-921D-1E2F83B9B4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6" y="2605575"/>
            <a:ext cx="2100076" cy="2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平均</a:t>
            </a:r>
            <a:r>
              <a:rPr kumimoji="1" lang="en-US" altLang="zh-CN" dirty="0" smtClean="0"/>
              <a:t>SAT</a:t>
            </a:r>
            <a:endParaRPr kumimoji="1" lang="zh-CN" altLang="en-US" dirty="0"/>
          </a:p>
        </p:txBody>
      </p:sp>
      <p:pic>
        <p:nvPicPr>
          <p:cNvPr id="4" name="内容占位符 3" descr="CB163CFE-B899-4A39-8751-FC17DDE1A97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b="2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36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Your GPA</a:t>
            </a:r>
            <a:endParaRPr kumimoji="1" lang="zh-CN" altLang="en-US" dirty="0"/>
          </a:p>
        </p:txBody>
      </p:sp>
      <p:pic>
        <p:nvPicPr>
          <p:cNvPr id="6" name="图片 5" descr="FFCDEE3E-6348-4573-B61F-FC182B1624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0" y="1287234"/>
            <a:ext cx="6945798" cy="5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dirty="0" err="1" smtClean="0"/>
              <a:t>Toefl</a:t>
            </a:r>
            <a:endParaRPr kumimoji="1" lang="zh-CN" altLang="en-US" sz="5400" dirty="0"/>
          </a:p>
        </p:txBody>
      </p:sp>
      <p:pic>
        <p:nvPicPr>
          <p:cNvPr id="7" name="图片 6" descr="58C325BA-7306-4E44-BC0B-57F88D44C3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877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费用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平均一年的学费：</a:t>
            </a:r>
            <a:r>
              <a:rPr kumimoji="1" lang="en-US" altLang="zh-CN" dirty="0" smtClean="0"/>
              <a:t>$36000</a:t>
            </a:r>
          </a:p>
          <a:p>
            <a:r>
              <a:rPr kumimoji="1" lang="zh-CN" altLang="en-US" dirty="0" smtClean="0"/>
              <a:t>生活费：</a:t>
            </a:r>
            <a:r>
              <a:rPr kumimoji="1" lang="en-US" altLang="zh-CN" dirty="0" smtClean="0"/>
              <a:t>$12000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5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7" name="图片 6" descr="p_large_ecyO_2f53000146eb5c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6452"/>
          </a:xfrm>
          <a:prstGeom prst="rect">
            <a:avLst/>
          </a:prstGeom>
        </p:spPr>
      </p:pic>
      <p:pic>
        <p:nvPicPr>
          <p:cNvPr id="9" name="图片 8" descr="023FC06B-0CB6-49DF-8351-84A66FB7437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6" y="714375"/>
            <a:ext cx="3063874" cy="3304217"/>
          </a:xfrm>
          <a:prstGeom prst="rect">
            <a:avLst/>
          </a:prstGeom>
        </p:spPr>
      </p:pic>
      <p:pic>
        <p:nvPicPr>
          <p:cNvPr id="14" name="图片 13" descr="UC 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9373"/>
            <a:ext cx="3120571" cy="31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398" y="1004284"/>
            <a:ext cx="8229600" cy="1143000"/>
          </a:xfrm>
          <a:solidFill>
            <a:srgbClr val="D9D9D9"/>
          </a:solidFill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加利福尼亚大学</a:t>
            </a:r>
            <a:r>
              <a:rPr lang="en-US" altLang="zh-CN" dirty="0" smtClean="0"/>
              <a:t> UC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47861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加利福尼亚</a:t>
            </a:r>
            <a:r>
              <a:rPr lang="zh-CN" altLang="en-US" dirty="0"/>
              <a:t>大学，简称加州大学或加大是美国加州的一个公立大学系统。它是组成加州公立高等教育体系的三个大学系统之一。另两部分分别是加利福尼亚州立大学系统和加州社区大学系统。相对其他两个系统，加大更注重高等研究领域，属性上属研究型</a:t>
            </a:r>
            <a:r>
              <a:rPr lang="zh-CN" altLang="en-US" dirty="0" smtClean="0"/>
              <a:t>大学</a:t>
            </a:r>
            <a:endParaRPr lang="en-US" altLang="zh-CN" dirty="0" smtClean="0"/>
          </a:p>
        </p:txBody>
      </p:sp>
      <p:pic>
        <p:nvPicPr>
          <p:cNvPr id="5" name="图片 4" descr="UC se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9"/>
            <a:ext cx="2006742" cy="20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343" y="587515"/>
            <a:ext cx="7763032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/>
              <a:t>加州大学伯</a:t>
            </a:r>
            <a:r>
              <a:rPr lang="zh-CN" altLang="en-US" dirty="0" smtClean="0"/>
              <a:t>克利</a:t>
            </a:r>
            <a:r>
              <a:rPr lang="en-US" altLang="zh-CN" dirty="0" smtClean="0"/>
              <a:t> UCB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707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加州大学伯</a:t>
            </a:r>
            <a:r>
              <a:rPr lang="zh-CN" altLang="en-US" dirty="0" smtClean="0"/>
              <a:t>克利，</a:t>
            </a:r>
            <a:r>
              <a:rPr lang="zh-CN" altLang="en-US" dirty="0"/>
              <a:t>全称伯克利加利福尼亚大学，是美国的一所公立研究型大学，位于旧金山东湾伯克利市的山丘上。 伯克利加大是加利福尼亚大学中最古老的一所，它也是美国大学协会的创始会员之一。学校每学期为本科生和研究生提供近</a:t>
            </a:r>
            <a:r>
              <a:rPr lang="en-US" altLang="zh-CN" dirty="0"/>
              <a:t>300</a:t>
            </a:r>
            <a:r>
              <a:rPr lang="zh-CN" altLang="en-US" dirty="0"/>
              <a:t>门可选课程。学校总面积为约</a:t>
            </a:r>
            <a:r>
              <a:rPr lang="en-US" altLang="zh-CN" dirty="0"/>
              <a:t>27</a:t>
            </a:r>
            <a:r>
              <a:rPr lang="zh-CN" altLang="en-US" dirty="0"/>
              <a:t>平方公里，中心校园面积约为</a:t>
            </a:r>
            <a:r>
              <a:rPr lang="en-US" altLang="zh-CN" dirty="0"/>
              <a:t>0.8</a:t>
            </a:r>
            <a:r>
              <a:rPr lang="zh-CN" altLang="en-US" dirty="0"/>
              <a:t>平方</a:t>
            </a:r>
            <a:r>
              <a:rPr lang="zh-CN" altLang="en-US" dirty="0" smtClean="0"/>
              <a:t>公里</a:t>
            </a:r>
            <a:r>
              <a:rPr lang="en-US" altLang="zh-CN" dirty="0" smtClean="0"/>
              <a:t>.</a:t>
            </a:r>
            <a:r>
              <a:rPr lang="zh-CN" altLang="en-US" dirty="0" smtClean="0"/>
              <a:t>全美</a:t>
            </a:r>
            <a:r>
              <a:rPr lang="zh-CN" altLang="en-US" dirty="0"/>
              <a:t>公立大学</a:t>
            </a:r>
            <a:r>
              <a:rPr lang="zh-CN" altLang="en-US" dirty="0" smtClean="0"/>
              <a:t>排名第一，全世界综合排名第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kumimoji="1" lang="zh-CN" altLang="en-US" dirty="0" smtClean="0"/>
              <a:t>注明：</a:t>
            </a:r>
            <a:r>
              <a:rPr kumimoji="1" lang="zh-CN" altLang="en-US" dirty="0"/>
              <a:t>注明：</a:t>
            </a:r>
            <a:r>
              <a:rPr kumimoji="1" lang="en-US" altLang="zh-CN" dirty="0"/>
              <a:t>Berkeley</a:t>
            </a:r>
            <a:r>
              <a:rPr kumimoji="1" lang="zh-CN" altLang="en-US" dirty="0"/>
              <a:t>是第一所加州大学，</a:t>
            </a:r>
            <a:r>
              <a:rPr kumimoji="1" lang="zh-CN" altLang="en-US" dirty="0" smtClean="0"/>
              <a:t>所以</a:t>
            </a:r>
            <a:r>
              <a:rPr kumimoji="1" lang="en-US" altLang="zh-CN" dirty="0" smtClean="0"/>
              <a:t>Berkeley</a:t>
            </a:r>
            <a:r>
              <a:rPr kumimoji="1" lang="zh-CN" altLang="en-US" dirty="0"/>
              <a:t>的简称为</a:t>
            </a:r>
            <a:r>
              <a:rPr kumimoji="1" lang="en-US" altLang="zh-CN" dirty="0"/>
              <a:t>Cal</a:t>
            </a:r>
            <a:endParaRPr kumimoji="1" lang="zh-CN" altLang="en-US" dirty="0"/>
          </a:p>
          <a:p>
            <a:endParaRPr kumimoji="1" lang="zh-CN" altLang="en-US" dirty="0"/>
          </a:p>
        </p:txBody>
      </p:sp>
      <p:pic>
        <p:nvPicPr>
          <p:cNvPr id="4" name="图片 3" descr="Berkeley_seal_139_540_250x_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" y="163362"/>
            <a:ext cx="2116525" cy="21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0709" y="751726"/>
            <a:ext cx="8229600" cy="1143000"/>
          </a:xfrm>
          <a:solidFill>
            <a:srgbClr val="D9D9D9"/>
          </a:solidFill>
        </p:spPr>
        <p:txBody>
          <a:bodyPr/>
          <a:lstStyle/>
          <a:p>
            <a:r>
              <a:rPr lang="zh-CN" altLang="en-US" dirty="0" smtClean="0"/>
              <a:t>加州大学洛杉矶</a:t>
            </a:r>
            <a:r>
              <a:rPr lang="en-US" altLang="zh-CN" dirty="0" smtClean="0"/>
              <a:t> UCLA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59687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加州大学洛杉矶是一所位于美国加利福尼亚州洛杉矶</a:t>
            </a:r>
            <a:r>
              <a:rPr lang="zh-CN" altLang="en-US" dirty="0"/>
              <a:t>的公立研究型大学，创办于</a:t>
            </a:r>
            <a:r>
              <a:rPr lang="en-US" altLang="zh-CN" dirty="0"/>
              <a:t>1919</a:t>
            </a:r>
            <a:r>
              <a:rPr lang="zh-CN" altLang="en-US" dirty="0"/>
              <a:t>年，是加利福尼亚大学系统中的第二所大学，目前拥有约</a:t>
            </a:r>
            <a:r>
              <a:rPr lang="en-US" altLang="zh-CN" dirty="0"/>
              <a:t>26000</a:t>
            </a:r>
            <a:r>
              <a:rPr lang="zh-CN" altLang="en-US" dirty="0"/>
              <a:t>名本科生与</a:t>
            </a:r>
            <a:r>
              <a:rPr lang="en-US" altLang="zh-CN" dirty="0"/>
              <a:t>11000</a:t>
            </a:r>
            <a:r>
              <a:rPr lang="zh-CN" altLang="en-US" dirty="0"/>
              <a:t>名研究生，提供包括学士、硕士与博士在内的超过</a:t>
            </a:r>
            <a:r>
              <a:rPr lang="en-US" altLang="zh-CN" dirty="0"/>
              <a:t>300</a:t>
            </a:r>
            <a:r>
              <a:rPr lang="zh-CN" altLang="en-US" dirty="0"/>
              <a:t>种不同的学位课程。</a:t>
            </a:r>
            <a:endParaRPr kumimoji="1" lang="zh-CN" altLang="en-US" dirty="0"/>
          </a:p>
        </p:txBody>
      </p:sp>
      <p:pic>
        <p:nvPicPr>
          <p:cNvPr id="4" name="图片 3" descr="s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423343"/>
            <a:ext cx="2171701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4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907" y="846138"/>
            <a:ext cx="8229600" cy="1143000"/>
          </a:xfrm>
          <a:solidFill>
            <a:srgbClr val="D9D9D9"/>
          </a:solidFill>
        </p:spPr>
        <p:txBody>
          <a:bodyPr/>
          <a:lstStyle/>
          <a:p>
            <a:r>
              <a:rPr lang="zh-CN" altLang="en-US" dirty="0"/>
              <a:t>加州大学</a:t>
            </a:r>
            <a:r>
              <a:rPr lang="zh-CN" altLang="en-US" dirty="0" smtClean="0"/>
              <a:t>欧文</a:t>
            </a:r>
            <a:r>
              <a:rPr lang="en-US" altLang="zh-CN" dirty="0" smtClean="0"/>
              <a:t> UCI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83619"/>
            <a:ext cx="8229600" cy="4525963"/>
          </a:xfrm>
        </p:spPr>
        <p:txBody>
          <a:bodyPr/>
          <a:lstStyle/>
          <a:p>
            <a:r>
              <a:rPr lang="zh-CN" altLang="en-US" dirty="0"/>
              <a:t>欧文加州大学或称加州大学欧文分校成立于</a:t>
            </a:r>
            <a:r>
              <a:rPr lang="en-US" altLang="zh-CN" dirty="0"/>
              <a:t>1965</a:t>
            </a:r>
            <a:r>
              <a:rPr lang="zh-CN" altLang="en-US" dirty="0"/>
              <a:t>年，是加州大学</a:t>
            </a:r>
            <a:r>
              <a:rPr lang="en-US" altLang="zh-CN" dirty="0"/>
              <a:t>10</a:t>
            </a:r>
            <a:r>
              <a:rPr lang="zh-CN" altLang="en-US" dirty="0"/>
              <a:t>个校区之一，位于美国加州欧文。</a:t>
            </a:r>
            <a:r>
              <a:rPr lang="en-US" altLang="zh-CN" dirty="0"/>
              <a:t>UCI</a:t>
            </a:r>
            <a:r>
              <a:rPr lang="zh-CN" altLang="en-US" dirty="0"/>
              <a:t>是第五大的加大分校，有约</a:t>
            </a:r>
            <a:r>
              <a:rPr lang="en-US" altLang="zh-CN" dirty="0"/>
              <a:t>28000</a:t>
            </a:r>
            <a:r>
              <a:rPr lang="zh-CN" altLang="en-US" dirty="0"/>
              <a:t>名学生，</a:t>
            </a:r>
            <a:r>
              <a:rPr lang="en-US" altLang="zh-CN" dirty="0"/>
              <a:t>1100</a:t>
            </a:r>
            <a:r>
              <a:rPr lang="zh-CN" altLang="en-US" dirty="0"/>
              <a:t>名教授，</a:t>
            </a:r>
            <a:r>
              <a:rPr lang="en-US" altLang="zh-CN" dirty="0"/>
              <a:t>9000</a:t>
            </a:r>
            <a:r>
              <a:rPr lang="zh-CN" altLang="en-US" dirty="0"/>
              <a:t>名工作人员。 为了满足逐渐增长的学生入学需求，</a:t>
            </a:r>
            <a:r>
              <a:rPr lang="en-US" altLang="zh-CN" dirty="0"/>
              <a:t>1960</a:t>
            </a:r>
            <a:r>
              <a:rPr lang="zh-CN" altLang="en-US" dirty="0"/>
              <a:t>年代新建立了三所加大分校，</a:t>
            </a:r>
            <a:r>
              <a:rPr lang="en-US" altLang="zh-CN" dirty="0"/>
              <a:t>UCI</a:t>
            </a:r>
            <a:r>
              <a:rPr lang="zh-CN" altLang="en-US" dirty="0"/>
              <a:t>便是其中之一。</a:t>
            </a:r>
            <a:endParaRPr kumimoji="1" lang="zh-CN" altLang="en-US" dirty="0"/>
          </a:p>
        </p:txBody>
      </p:sp>
      <p:pic>
        <p:nvPicPr>
          <p:cNvPr id="4" name="图片 3" descr="Irvine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0" y="435485"/>
            <a:ext cx="1819367" cy="20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1063575"/>
            <a:ext cx="6477000" cy="1143000"/>
          </a:xfrm>
          <a:solidFill>
            <a:srgbClr val="D9D9D9"/>
          </a:solidFill>
        </p:spPr>
        <p:txBody>
          <a:bodyPr/>
          <a:lstStyle/>
          <a:p>
            <a:r>
              <a:rPr lang="zh-CN" altLang="en-US" dirty="0" smtClean="0"/>
              <a:t>加利福尼亚大学圣迭戈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12636"/>
            <a:ext cx="8229600" cy="4525963"/>
          </a:xfrm>
        </p:spPr>
        <p:txBody>
          <a:bodyPr/>
          <a:lstStyle/>
          <a:p>
            <a:r>
              <a:rPr lang="zh-CN" altLang="en-US" dirty="0"/>
              <a:t>圣迭戈加利福尼亚大学，是美国一所著名顶尖公立学府，为美国全国性第一级 的大学，属于加州大学系统之一，位于南加州圣迭戈北部的拉霍亚 社区。 成立于</a:t>
            </a:r>
            <a:r>
              <a:rPr lang="en-US" altLang="zh-CN" dirty="0"/>
              <a:t>1959</a:t>
            </a:r>
            <a:r>
              <a:rPr lang="zh-CN" altLang="en-US" dirty="0"/>
              <a:t>年的圣迭戈加大拥有一个占地</a:t>
            </a:r>
            <a:r>
              <a:rPr lang="en-US" altLang="zh-CN" dirty="0"/>
              <a:t>866</a:t>
            </a:r>
            <a:r>
              <a:rPr lang="zh-CN" altLang="en-US" dirty="0"/>
              <a:t>公顷的校园。虽然建校只有短短的五十年，但是已经成为美国顶尖以研究科学为主，且学术声望非常高的研究性公立大学</a:t>
            </a:r>
            <a:r>
              <a:rPr lang="zh-CN" altLang="en-US" dirty="0" smtClean="0"/>
              <a:t>。</a:t>
            </a:r>
            <a:endParaRPr kumimoji="1" lang="zh-CN" altLang="en-US" dirty="0"/>
          </a:p>
        </p:txBody>
      </p:sp>
      <p:pic>
        <p:nvPicPr>
          <p:cNvPr id="5" name="图片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80636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</p:spPr>
        <p:txBody>
          <a:bodyPr/>
          <a:lstStyle/>
          <a:p>
            <a:r>
              <a:rPr lang="zh-CN" altLang="en-US" dirty="0"/>
              <a:t>戴维斯加利福尼亚大学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02903"/>
            <a:ext cx="8229600" cy="4525963"/>
          </a:xfrm>
        </p:spPr>
        <p:txBody>
          <a:bodyPr/>
          <a:lstStyle/>
          <a:p>
            <a:r>
              <a:rPr lang="zh-CN" altLang="en-US" dirty="0"/>
              <a:t>戴维斯加利福尼亚大学，毗邻美国加州戴维斯市，是一所公立大学，亦是加州大学系统的十所学校之一。在加州大学系统下的各校中，戴维斯加大校园面积最大，占有超过</a:t>
            </a:r>
            <a:r>
              <a:rPr lang="en-US" altLang="zh-CN" dirty="0"/>
              <a:t>7156</a:t>
            </a:r>
            <a:r>
              <a:rPr lang="zh-CN" altLang="en-US" dirty="0"/>
              <a:t>英亩的土地。戴维斯加大在美国公立大学中全国排行第八名，美国大学综合排名第</a:t>
            </a:r>
            <a:r>
              <a:rPr lang="en-US" altLang="zh-CN" dirty="0"/>
              <a:t>38</a:t>
            </a:r>
            <a:r>
              <a:rPr lang="zh-CN" altLang="en-US" dirty="0"/>
              <a:t>，加大系统内与圣迭戈加利福尼亚大学并列第三</a:t>
            </a:r>
            <a:endParaRPr kumimoji="1" lang="zh-CN" altLang="en-US" dirty="0"/>
          </a:p>
        </p:txBody>
      </p:sp>
      <p:pic>
        <p:nvPicPr>
          <p:cNvPr id="4" name="图片 3" descr="expanded_logo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1555342"/>
            <a:ext cx="4485579" cy="11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515" y="1082172"/>
            <a:ext cx="8229600" cy="1143000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zh-CN" altLang="en-US" sz="4000" dirty="0" smtClean="0"/>
              <a:t>加利福尼亚大学圣塔芭芭拉</a:t>
            </a:r>
            <a:r>
              <a:rPr lang="en-US" altLang="zh-CN" sz="4000" dirty="0" smtClean="0"/>
              <a:t>UCSB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0130" y="2404658"/>
            <a:ext cx="8229600" cy="4525963"/>
          </a:xfrm>
        </p:spPr>
        <p:txBody>
          <a:bodyPr/>
          <a:lstStyle/>
          <a:p>
            <a:r>
              <a:rPr lang="zh-CN" altLang="en-US" dirty="0"/>
              <a:t>美国</a:t>
            </a:r>
            <a:r>
              <a:rPr lang="zh-CN" altLang="en-US" dirty="0" smtClean="0"/>
              <a:t>加州大学圣塔芭芭拉，</a:t>
            </a:r>
            <a:r>
              <a:rPr lang="zh-CN" altLang="en-US" dirty="0"/>
              <a:t>是加州大学系统的分校之一。</a:t>
            </a:r>
            <a:r>
              <a:rPr lang="en-US" altLang="zh-CN" dirty="0"/>
              <a:t>UCSB</a:t>
            </a:r>
            <a:r>
              <a:rPr lang="zh-CN" altLang="en-US" dirty="0"/>
              <a:t>是一所著名的顶尖公立大学，它的主校区坐落在位于美国加利福尼亚州，位于洛杉矶以北</a:t>
            </a:r>
            <a:r>
              <a:rPr lang="en-US" altLang="zh-CN" dirty="0"/>
              <a:t>120</a:t>
            </a:r>
            <a:r>
              <a:rPr lang="zh-CN" altLang="en-US" dirty="0"/>
              <a:t>英哩，圣塔芭芭拉市以北</a:t>
            </a:r>
            <a:r>
              <a:rPr lang="en-US" altLang="zh-CN" dirty="0"/>
              <a:t>10</a:t>
            </a:r>
            <a:r>
              <a:rPr lang="zh-CN" altLang="en-US" dirty="0"/>
              <a:t>英哩的戈立塔市的一个约</a:t>
            </a:r>
            <a:r>
              <a:rPr lang="en-US" altLang="zh-CN" dirty="0"/>
              <a:t>1,055</a:t>
            </a:r>
            <a:r>
              <a:rPr lang="zh-CN" altLang="en-US" dirty="0"/>
              <a:t>英亩的半岛上。校园两面环海并紧邻著太平洋的一片美丽迷</a:t>
            </a:r>
            <a:r>
              <a:rPr lang="zh-CN" altLang="en-US" dirty="0" smtClean="0"/>
              <a:t>人的海滩</a:t>
            </a:r>
            <a:endParaRPr kumimoji="1" lang="zh-CN" altLang="en-US" dirty="0"/>
          </a:p>
        </p:txBody>
      </p:sp>
      <p:pic>
        <p:nvPicPr>
          <p:cNvPr id="4" name="图片 3" descr="f197fa1a8497c503c6db0b66ffead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" y="750986"/>
            <a:ext cx="1653672" cy="16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421</Words>
  <Application>Microsoft Macintosh PowerPoint</Application>
  <PresentationFormat>全屏显示(4:3)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加利福尼亚大学 UC </vt:lpstr>
      <vt:lpstr>加州大学伯克利 UCB </vt:lpstr>
      <vt:lpstr>加州大学洛杉矶 UCLA</vt:lpstr>
      <vt:lpstr>加州大学欧文 UCI</vt:lpstr>
      <vt:lpstr>加利福尼亚大学圣迭戈</vt:lpstr>
      <vt:lpstr>戴维斯加利福尼亚大学</vt:lpstr>
      <vt:lpstr>加利福尼亚大学圣塔芭芭拉UCSB</vt:lpstr>
      <vt:lpstr>加州大学河滨</vt:lpstr>
      <vt:lpstr>那么我到底要怎么去让这些名校录取我呢？</vt:lpstr>
      <vt:lpstr>Answer!</vt:lpstr>
      <vt:lpstr>平均SAT</vt:lpstr>
      <vt:lpstr>Your GPA</vt:lpstr>
      <vt:lpstr>Toefl</vt:lpstr>
      <vt:lpstr>费用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Yifan Du</dc:creator>
  <cp:lastModifiedBy>Yifan Du</cp:lastModifiedBy>
  <cp:revision>34</cp:revision>
  <dcterms:created xsi:type="dcterms:W3CDTF">2013-09-14T04:31:02Z</dcterms:created>
  <dcterms:modified xsi:type="dcterms:W3CDTF">2014-03-24T00:21:09Z</dcterms:modified>
</cp:coreProperties>
</file>